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250" autoAdjust="0"/>
    <p:restoredTop sz="94434" autoAdjust="0"/>
  </p:normalViewPr>
  <p:slideViewPr>
    <p:cSldViewPr snapToGrid="0" snapToObjects="1" showGuides="1">
      <p:cViewPr varScale="1">
        <p:scale>
          <a:sx n="30" d="100"/>
          <a:sy n="30" d="100"/>
        </p:scale>
        <p:origin x="1392" y="108"/>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200" d="100"/>
        <a:sy n="2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2/29/2016</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2131672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gif"/><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emf"/><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65116" y="3063160"/>
            <a:ext cx="6285508" cy="3292317"/>
          </a:xfrm>
        </p:spPr>
        <p:txBody>
          <a:bodyPr/>
          <a:lstStyle/>
          <a:p>
            <a:r>
              <a:rPr lang="en-US" sz="1800" dirty="0" smtClean="0"/>
              <a:t>The use of targeted treatments in adolescents and adults with FXS has not been efficacious; however there is emerging evidence that targeted treatments in young children may be more beneficial. This has been demonstrated in a controlled trial of arbaclofen and a trial of minocycline in children with FXS. A retrospective clinical study of sertraline, an SSRI that stimulates neurogenesis and raises BDNF and dopamine levels, was shown to improve both expressive and receptive language on the Mullen Scales of Early Development (Mullen). </a:t>
            </a:r>
          </a:p>
          <a:p>
            <a:endParaRPr lang="en-US" dirty="0"/>
          </a:p>
        </p:txBody>
      </p:sp>
      <p:sp>
        <p:nvSpPr>
          <p:cNvPr id="171" name="Text Placeholder 170"/>
          <p:cNvSpPr>
            <a:spLocks noGrp="1"/>
          </p:cNvSpPr>
          <p:nvPr>
            <p:ph type="body" sz="quarter" idx="11"/>
          </p:nvPr>
        </p:nvSpPr>
        <p:spPr>
          <a:xfrm>
            <a:off x="576461" y="2626137"/>
            <a:ext cx="6280547" cy="474850"/>
          </a:xfrm>
        </p:spPr>
        <p:txBody>
          <a:bodyPr/>
          <a:lstStyle/>
          <a:p>
            <a:r>
              <a:rPr lang="en-US" sz="2400" dirty="0" smtClean="0"/>
              <a:t>Introduction</a:t>
            </a:r>
            <a:endParaRPr lang="en-US" sz="2400" dirty="0"/>
          </a:p>
        </p:txBody>
      </p:sp>
      <p:pic>
        <p:nvPicPr>
          <p:cNvPr id="3" name="Picture Placeholder 2"/>
          <p:cNvPicPr>
            <a:picLocks noGrp="1" noChangeAspect="1"/>
          </p:cNvPicPr>
          <p:nvPr>
            <p:ph type="pic" sz="quarter" idx="18"/>
          </p:nvPr>
        </p:nvPicPr>
        <p:blipFill>
          <a:blip r:embed="rId3">
            <a:extLst>
              <a:ext uri="{28A0092B-C50C-407E-A947-70E740481C1C}">
                <a14:useLocalDpi xmlns:a14="http://schemas.microsoft.com/office/drawing/2010/main" val="0"/>
              </a:ext>
            </a:extLst>
          </a:blip>
          <a:srcRect l="5374" r="5374"/>
          <a:stretch>
            <a:fillRect/>
          </a:stretch>
        </p:blipFill>
        <p:spPr/>
      </p:pic>
      <p:sp>
        <p:nvSpPr>
          <p:cNvPr id="174" name="Text Placeholder 173"/>
          <p:cNvSpPr>
            <a:spLocks noGrp="1"/>
          </p:cNvSpPr>
          <p:nvPr>
            <p:ph type="body" sz="quarter" idx="20"/>
          </p:nvPr>
        </p:nvSpPr>
        <p:spPr>
          <a:xfrm>
            <a:off x="580570" y="5923359"/>
            <a:ext cx="6281539" cy="474850"/>
          </a:xfrm>
        </p:spPr>
        <p:txBody>
          <a:bodyPr/>
          <a:lstStyle/>
          <a:p>
            <a:r>
              <a:rPr lang="en-US" sz="2400" dirty="0" smtClean="0"/>
              <a:t>Objectives</a:t>
            </a:r>
            <a:endParaRPr lang="en-US" sz="2400" dirty="0"/>
          </a:p>
        </p:txBody>
      </p:sp>
      <p:sp>
        <p:nvSpPr>
          <p:cNvPr id="175" name="Text Placeholder 174"/>
          <p:cNvSpPr>
            <a:spLocks noGrp="1"/>
          </p:cNvSpPr>
          <p:nvPr>
            <p:ph type="body" sz="quarter" idx="21"/>
          </p:nvPr>
        </p:nvSpPr>
        <p:spPr>
          <a:xfrm>
            <a:off x="713467" y="10836359"/>
            <a:ext cx="6280546" cy="3864781"/>
          </a:xfrm>
        </p:spPr>
        <p:txBody>
          <a:bodyPr/>
          <a:lstStyle/>
          <a:p>
            <a:r>
              <a:rPr lang="en-US" sz="1800" dirty="0" smtClean="0"/>
              <a:t>A controlled double blind cross over trial of sertraline in young children with FXS lasting 6 months was carried out.  A total of 57 children with FXS were enrolled ages 2 to 6yo. Baseline and outcome measures included the Mullen,  Visual Analogue Scale, CGI, eye-tracking language task, Preschool Language Scale 5 (PLS), Vineland Scales of Adaptive Behavior, ADOS, Sensory Processing Measure-Preschool and  Child Behavior Checklist. Five patients dropped out of the study after enrollment because of difficulties in returning to clinic or they were lost to follow-up. Biomarkers were obtained at baseline and at the end of the study and will be presented by </a:t>
            </a:r>
            <a:r>
              <a:rPr lang="en-US" sz="1800" dirty="0" err="1" smtClean="0"/>
              <a:t>Dr</a:t>
            </a:r>
            <a:r>
              <a:rPr lang="en-US" sz="1800" dirty="0" smtClean="0"/>
              <a:t> </a:t>
            </a:r>
            <a:r>
              <a:rPr lang="en-US" sz="1800" dirty="0" err="1" smtClean="0"/>
              <a:t>Tassone</a:t>
            </a:r>
            <a:r>
              <a:rPr lang="en-US" sz="1800" dirty="0" smtClean="0"/>
              <a:t> in another abstract.</a:t>
            </a:r>
            <a:endParaRPr lang="en-US" sz="1800" dirty="0"/>
          </a:p>
        </p:txBody>
      </p:sp>
      <p:sp>
        <p:nvSpPr>
          <p:cNvPr id="176" name="Text Placeholder 175"/>
          <p:cNvSpPr>
            <a:spLocks noGrp="1"/>
          </p:cNvSpPr>
          <p:nvPr>
            <p:ph type="body" sz="quarter" idx="22"/>
          </p:nvPr>
        </p:nvSpPr>
        <p:spPr>
          <a:xfrm>
            <a:off x="615892" y="10274046"/>
            <a:ext cx="6280547" cy="474850"/>
          </a:xfrm>
        </p:spPr>
        <p:txBody>
          <a:bodyPr/>
          <a:lstStyle/>
          <a:p>
            <a:r>
              <a:rPr lang="en-US" sz="2400" dirty="0" smtClean="0"/>
              <a:t>Materials and Methods</a:t>
            </a:r>
            <a:endParaRPr lang="en-US" sz="2400" dirty="0"/>
          </a:p>
        </p:txBody>
      </p:sp>
      <p:sp>
        <p:nvSpPr>
          <p:cNvPr id="177" name="Text Placeholder 176"/>
          <p:cNvSpPr>
            <a:spLocks noGrp="1"/>
          </p:cNvSpPr>
          <p:nvPr>
            <p:ph type="body" sz="quarter" idx="23"/>
          </p:nvPr>
        </p:nvSpPr>
        <p:spPr>
          <a:xfrm>
            <a:off x="7333941" y="3063161"/>
            <a:ext cx="6280546" cy="3864781"/>
          </a:xfrm>
        </p:spPr>
        <p:txBody>
          <a:bodyPr/>
          <a:lstStyle/>
          <a:p>
            <a:r>
              <a:rPr lang="en-US" sz="1800" dirty="0"/>
              <a:t>Eighty-one subjects were screened for eligibility and 57 were randomized to sertraline (27) or placebo (30). Two subjects from the sertraline arm and three from the placebo arm discontinued. Intent-to-treat analysis showed no difference from placebo on the primary outcomes, the Mullen Scales of Early Learning (MSEL) expressive language age equivalent and Clinical Global Impression-Improvement (CGI-I). However, analyses of secondary measures showed significant improvements, particularly in motor and visual perceptual abilities and social participation. Sertraline was well-tolerated, with no difference in side effects between sertraline and placebo groups. No serious adverse events occurred. </a:t>
            </a:r>
          </a:p>
        </p:txBody>
      </p:sp>
      <p:sp>
        <p:nvSpPr>
          <p:cNvPr id="178" name="Text Placeholder 177"/>
          <p:cNvSpPr>
            <a:spLocks noGrp="1"/>
          </p:cNvSpPr>
          <p:nvPr>
            <p:ph type="body" sz="quarter" idx="24"/>
          </p:nvPr>
        </p:nvSpPr>
        <p:spPr>
          <a:xfrm>
            <a:off x="13906500" y="2626137"/>
            <a:ext cx="6286500" cy="474850"/>
          </a:xfrm>
          <a:noFill/>
        </p:spPr>
        <p:txBody>
          <a:bodyPr/>
          <a:lstStyle/>
          <a:p>
            <a:r>
              <a:rPr lang="en-US" sz="2400" dirty="0" smtClean="0"/>
              <a:t>Results</a:t>
            </a:r>
            <a:endParaRPr lang="en-US" sz="2400" dirty="0"/>
          </a:p>
        </p:txBody>
      </p:sp>
      <p:sp>
        <p:nvSpPr>
          <p:cNvPr id="179" name="Text Placeholder 178"/>
          <p:cNvSpPr>
            <a:spLocks noGrp="1"/>
          </p:cNvSpPr>
          <p:nvPr>
            <p:ph type="body" sz="quarter" idx="25"/>
          </p:nvPr>
        </p:nvSpPr>
        <p:spPr>
          <a:xfrm>
            <a:off x="20575984" y="2626137"/>
            <a:ext cx="6279386" cy="474850"/>
          </a:xfrm>
        </p:spPr>
        <p:txBody>
          <a:bodyPr/>
          <a:lstStyle/>
          <a:p>
            <a:r>
              <a:rPr lang="en-US" sz="2400" dirty="0" smtClean="0"/>
              <a:t>Conclusions</a:t>
            </a:r>
            <a:endParaRPr lang="en-US" sz="2400" dirty="0"/>
          </a:p>
        </p:txBody>
      </p:sp>
      <p:sp>
        <p:nvSpPr>
          <p:cNvPr id="180" name="Text Placeholder 179"/>
          <p:cNvSpPr>
            <a:spLocks noGrp="1"/>
          </p:cNvSpPr>
          <p:nvPr>
            <p:ph type="body" sz="quarter" idx="26"/>
          </p:nvPr>
        </p:nvSpPr>
        <p:spPr>
          <a:xfrm>
            <a:off x="20575984" y="3063161"/>
            <a:ext cx="6279386" cy="2756785"/>
          </a:xfrm>
        </p:spPr>
        <p:txBody>
          <a:bodyPr/>
          <a:lstStyle/>
          <a:p>
            <a:r>
              <a:rPr lang="en-US" sz="1800" dirty="0"/>
              <a:t>This randomized controlled trial of six-month of sertraline treatment showed no primary benefit with respect to early expressive language development and global clinical improvement. However, there were significant overall improvements, particularly in motor and visual perceptual abilities and social participation in young children with fragile X syndrome ages. Treatment appears safe. These results warrant further studies of sertraline in young children with FXS using refined outcome measures. </a:t>
            </a:r>
          </a:p>
        </p:txBody>
      </p:sp>
      <p:sp>
        <p:nvSpPr>
          <p:cNvPr id="181" name="Text Placeholder 180"/>
          <p:cNvSpPr>
            <a:spLocks noGrp="1"/>
          </p:cNvSpPr>
          <p:nvPr>
            <p:ph type="body" sz="quarter" idx="27"/>
          </p:nvPr>
        </p:nvSpPr>
        <p:spPr>
          <a:xfrm>
            <a:off x="20631517" y="8707985"/>
            <a:ext cx="6279386" cy="474850"/>
          </a:xfrm>
        </p:spPr>
        <p:txBody>
          <a:bodyPr/>
          <a:lstStyle/>
          <a:p>
            <a:r>
              <a:rPr lang="en-US" sz="2400" dirty="0" smtClean="0"/>
              <a:t>Selected References</a:t>
            </a:r>
            <a:endParaRPr lang="en-US" sz="2400" dirty="0"/>
          </a:p>
        </p:txBody>
      </p:sp>
      <p:sp>
        <p:nvSpPr>
          <p:cNvPr id="182" name="Text Placeholder 181"/>
          <p:cNvSpPr>
            <a:spLocks noGrp="1"/>
          </p:cNvSpPr>
          <p:nvPr>
            <p:ph type="body" sz="quarter" idx="28"/>
          </p:nvPr>
        </p:nvSpPr>
        <p:spPr>
          <a:xfrm>
            <a:off x="20694476" y="9158756"/>
            <a:ext cx="6282531" cy="3409272"/>
          </a:xfrm>
        </p:spPr>
        <p:txBody>
          <a:bodyPr/>
          <a:lstStyle/>
          <a:p>
            <a:r>
              <a:rPr lang="en-US" dirty="0" err="1"/>
              <a:t>Abbeduto</a:t>
            </a:r>
            <a:r>
              <a:rPr lang="en-US" dirty="0"/>
              <a:t> L, Brady N, </a:t>
            </a:r>
            <a:r>
              <a:rPr lang="en-US" dirty="0" err="1"/>
              <a:t>Kover</a:t>
            </a:r>
            <a:r>
              <a:rPr lang="en-US" dirty="0"/>
              <a:t> ST. Language development and fragile X syndrome: Profiles, syndrome-specificity, and within-syndrome differences. </a:t>
            </a:r>
            <a:r>
              <a:rPr lang="en-US" i="1" dirty="0"/>
              <a:t>Mental Retardation and Developmental Disabilities Research Reviews. </a:t>
            </a:r>
            <a:r>
              <a:rPr lang="en-US" dirty="0"/>
              <a:t>2007;13(1):36-46. </a:t>
            </a:r>
            <a:endParaRPr lang="en-US" dirty="0" smtClean="0"/>
          </a:p>
          <a:p>
            <a:r>
              <a:rPr lang="en-US" dirty="0"/>
              <a:t>Berry‐Kravis E, </a:t>
            </a:r>
            <a:r>
              <a:rPr lang="en-US" dirty="0" err="1"/>
              <a:t>Potanos</a:t>
            </a:r>
            <a:r>
              <a:rPr lang="en-US" dirty="0"/>
              <a:t> K. Psychopharmacology in fragile X syndrome—present and future. </a:t>
            </a:r>
            <a:r>
              <a:rPr lang="en-US" i="1" dirty="0"/>
              <a:t>Mental Retardation and Developmental Disabilities Research Reviews. </a:t>
            </a:r>
            <a:r>
              <a:rPr lang="en-US" dirty="0"/>
              <a:t>2004;10(1):42-48. </a:t>
            </a:r>
            <a:endParaRPr lang="en-US" dirty="0" smtClean="0"/>
          </a:p>
          <a:p>
            <a:r>
              <a:rPr lang="en-US" dirty="0"/>
              <a:t>Kaufmann WE, </a:t>
            </a:r>
            <a:r>
              <a:rPr lang="en-US" dirty="0" err="1"/>
              <a:t>Cortell</a:t>
            </a:r>
            <a:r>
              <a:rPr lang="en-US" dirty="0"/>
              <a:t> R, </a:t>
            </a:r>
            <a:r>
              <a:rPr lang="en-US" dirty="0" err="1"/>
              <a:t>Kau</a:t>
            </a:r>
            <a:r>
              <a:rPr lang="en-US" dirty="0"/>
              <a:t> ASM, et al. Autism spectrum disorder in fragile X syndrome: Communication, social interaction, and specific behaviors. </a:t>
            </a:r>
            <a:r>
              <a:rPr lang="en-US" i="1" dirty="0"/>
              <a:t>American Journal of Medical Genetics Part A. </a:t>
            </a:r>
            <a:r>
              <a:rPr lang="en-US" dirty="0"/>
              <a:t>2004;129A(3):225-234. </a:t>
            </a:r>
            <a:endParaRPr lang="en-US" dirty="0" smtClean="0"/>
          </a:p>
          <a:p>
            <a:r>
              <a:rPr lang="en-US" dirty="0"/>
              <a:t>Hanson AC, Hagerman RJ. Serotonin dysregulation in Fragile X Syndrome: implications for treatment. </a:t>
            </a:r>
            <a:r>
              <a:rPr lang="en-US" i="1" dirty="0"/>
              <a:t>Intractable &amp; rare diseases research. </a:t>
            </a:r>
            <a:r>
              <a:rPr lang="en-US" dirty="0"/>
              <a:t>2014;3(4):110. </a:t>
            </a:r>
          </a:p>
        </p:txBody>
      </p:sp>
      <p:sp>
        <p:nvSpPr>
          <p:cNvPr id="183" name="Text Placeholder 182"/>
          <p:cNvSpPr>
            <a:spLocks noGrp="1"/>
          </p:cNvSpPr>
          <p:nvPr>
            <p:ph type="body" sz="quarter" idx="29"/>
          </p:nvPr>
        </p:nvSpPr>
        <p:spPr>
          <a:xfrm>
            <a:off x="20574412" y="12255243"/>
            <a:ext cx="6279386" cy="474850"/>
          </a:xfrm>
        </p:spPr>
        <p:txBody>
          <a:bodyPr/>
          <a:lstStyle/>
          <a:p>
            <a:r>
              <a:rPr lang="en-US" sz="2400" dirty="0" smtClean="0"/>
              <a:t>Acknowledgements</a:t>
            </a:r>
            <a:endParaRPr lang="en-US" sz="2400" dirty="0"/>
          </a:p>
        </p:txBody>
      </p:sp>
      <p:sp>
        <p:nvSpPr>
          <p:cNvPr id="184" name="Text Placeholder 183"/>
          <p:cNvSpPr>
            <a:spLocks noGrp="1"/>
          </p:cNvSpPr>
          <p:nvPr>
            <p:ph type="body" sz="quarter" idx="30"/>
          </p:nvPr>
        </p:nvSpPr>
        <p:spPr>
          <a:xfrm>
            <a:off x="20727813" y="12777157"/>
            <a:ext cx="6282531" cy="3310783"/>
          </a:xfrm>
        </p:spPr>
        <p:txBody>
          <a:bodyPr/>
          <a:lstStyle/>
          <a:p>
            <a:r>
              <a:rPr lang="en-US" sz="1800" dirty="0"/>
              <a:t>We are grateful to the families and patients who have participated in this research study. This work was supported by the Health Resources and Services Administration (R40MC22641), the MIND Institute Intellectual and Developmental Disabilities Research Center (U54 HD079125), and the National Fragile X Foundation. This publication was also made possible by grants UL1 TR000153 and UL1 TR001414 from the National Center for Advancing Translational Sciences, National Institutes of Health, through the Biostatistics, Epidemiology, and Research Design Unit. </a:t>
            </a:r>
          </a:p>
        </p:txBody>
      </p:sp>
      <p:sp>
        <p:nvSpPr>
          <p:cNvPr id="185" name="Text Placeholder 184"/>
          <p:cNvSpPr>
            <a:spLocks noGrp="1"/>
          </p:cNvSpPr>
          <p:nvPr>
            <p:ph type="body" sz="quarter" idx="95"/>
          </p:nvPr>
        </p:nvSpPr>
        <p:spPr/>
        <p:txBody>
          <a:bodyPr/>
          <a:lstStyle/>
          <a:p>
            <a:endParaRPr lang="en-US"/>
          </a:p>
        </p:txBody>
      </p:sp>
      <p:sp>
        <p:nvSpPr>
          <p:cNvPr id="186" name="Text Placeholder 185"/>
          <p:cNvSpPr>
            <a:spLocks noGrp="1"/>
          </p:cNvSpPr>
          <p:nvPr>
            <p:ph type="body" sz="quarter" idx="96"/>
          </p:nvPr>
        </p:nvSpPr>
        <p:spPr>
          <a:xfrm>
            <a:off x="576601" y="6405387"/>
            <a:ext cx="6271587" cy="3957114"/>
          </a:xfrm>
        </p:spPr>
        <p:txBody>
          <a:bodyPr/>
          <a:lstStyle/>
          <a:p>
            <a:pPr marL="0" lvl="1" indent="0">
              <a:buNone/>
            </a:pPr>
            <a:r>
              <a:rPr lang="en-US" sz="1800" dirty="0"/>
              <a:t>To evaluate the benefit of Sertraline (a Selective Serotonin Reuptake Inhibitor) in the treatment of developmental delay and language delays in children with Fragile X Syndrome ages 24 to 68 months. </a:t>
            </a:r>
            <a:endParaRPr lang="en-US" sz="1800" b="1" dirty="0" smtClean="0"/>
          </a:p>
          <a:p>
            <a:pPr lvl="1"/>
            <a:r>
              <a:rPr lang="en-US" sz="1800" b="1" dirty="0" smtClean="0"/>
              <a:t>Hypothesis 1:</a:t>
            </a:r>
            <a:r>
              <a:rPr lang="en-US" sz="1800" dirty="0" smtClean="0"/>
              <a:t> We hypothesize that sertraline will stimulate language, as documented by the Mullen Scales of Early Learning language scales, in young children with FXS compared to those who are not treated with sertraline. </a:t>
            </a:r>
          </a:p>
          <a:p>
            <a:pPr lvl="1"/>
            <a:r>
              <a:rPr lang="en-US" sz="1800" b="1" dirty="0" smtClean="0"/>
              <a:t>Hypothesis </a:t>
            </a:r>
            <a:r>
              <a:rPr lang="en-US" sz="1800" b="1" dirty="0"/>
              <a:t>2</a:t>
            </a:r>
            <a:r>
              <a:rPr lang="en-US" sz="1800" b="1" dirty="0" smtClean="0"/>
              <a:t>: </a:t>
            </a:r>
            <a:r>
              <a:rPr lang="en-US" sz="1800" dirty="0" smtClean="0"/>
              <a:t>Young children treated with low dose sertraline will not experience an increase in adverse effects compared to placebo.</a:t>
            </a:r>
          </a:p>
          <a:p>
            <a:endParaRPr lang="en-US" dirty="0"/>
          </a:p>
        </p:txBody>
      </p:sp>
      <p:sp>
        <p:nvSpPr>
          <p:cNvPr id="187" name="Text Placeholder 186"/>
          <p:cNvSpPr>
            <a:spLocks noGrp="1"/>
          </p:cNvSpPr>
          <p:nvPr>
            <p:ph type="body" sz="quarter" idx="107"/>
          </p:nvPr>
        </p:nvSpPr>
        <p:spPr/>
        <p:txBody>
          <a:bodyPr/>
          <a:lstStyle/>
          <a:p>
            <a:endParaRPr lang="en-US"/>
          </a:p>
        </p:txBody>
      </p:sp>
      <p:sp>
        <p:nvSpPr>
          <p:cNvPr id="189" name="Text Placeholder 188"/>
          <p:cNvSpPr>
            <a:spLocks noGrp="1"/>
          </p:cNvSpPr>
          <p:nvPr>
            <p:ph type="body" sz="quarter" idx="116"/>
          </p:nvPr>
        </p:nvSpPr>
        <p:spPr/>
        <p:txBody>
          <a:bodyPr/>
          <a:lstStyle/>
          <a:p>
            <a:endParaRPr lang="en-US"/>
          </a:p>
        </p:txBody>
      </p:sp>
      <p:sp>
        <p:nvSpPr>
          <p:cNvPr id="190" name="Text Placeholder 189"/>
          <p:cNvSpPr>
            <a:spLocks noGrp="1"/>
          </p:cNvSpPr>
          <p:nvPr>
            <p:ph type="body" sz="quarter" idx="117"/>
          </p:nvPr>
        </p:nvSpPr>
        <p:spPr/>
        <p:txBody>
          <a:bodyPr/>
          <a:lstStyle/>
          <a:p>
            <a:endParaRPr lang="en-US"/>
          </a:p>
        </p:txBody>
      </p:sp>
      <p:sp>
        <p:nvSpPr>
          <p:cNvPr id="191" name="Text Placeholder 190"/>
          <p:cNvSpPr>
            <a:spLocks noGrp="1"/>
          </p:cNvSpPr>
          <p:nvPr>
            <p:ph type="body" sz="quarter" idx="118"/>
          </p:nvPr>
        </p:nvSpPr>
        <p:spPr/>
        <p:txBody>
          <a:bodyPr/>
          <a:lstStyle/>
          <a:p>
            <a:endParaRPr lang="en-US"/>
          </a:p>
        </p:txBody>
      </p:sp>
      <p:sp>
        <p:nvSpPr>
          <p:cNvPr id="192" name="Text Placeholder 191"/>
          <p:cNvSpPr>
            <a:spLocks noGrp="1"/>
          </p:cNvSpPr>
          <p:nvPr>
            <p:ph type="body" sz="quarter" idx="119"/>
          </p:nvPr>
        </p:nvSpPr>
        <p:spPr/>
        <p:txBody>
          <a:bodyPr/>
          <a:lstStyle/>
          <a:p>
            <a:endParaRPr lang="en-US"/>
          </a:p>
        </p:txBody>
      </p:sp>
      <p:sp>
        <p:nvSpPr>
          <p:cNvPr id="193" name="Text Placeholder 192"/>
          <p:cNvSpPr>
            <a:spLocks noGrp="1"/>
          </p:cNvSpPr>
          <p:nvPr>
            <p:ph type="body" sz="quarter" idx="120"/>
          </p:nvPr>
        </p:nvSpPr>
        <p:spPr/>
        <p:txBody>
          <a:bodyPr/>
          <a:lstStyle/>
          <a:p>
            <a:endParaRPr lang="en-US"/>
          </a:p>
        </p:txBody>
      </p:sp>
      <p:sp>
        <p:nvSpPr>
          <p:cNvPr id="194" name="Text Placeholder 193"/>
          <p:cNvSpPr>
            <a:spLocks noGrp="1"/>
          </p:cNvSpPr>
          <p:nvPr>
            <p:ph type="body" sz="quarter" idx="121"/>
          </p:nvPr>
        </p:nvSpPr>
        <p:spPr/>
        <p:txBody>
          <a:bodyPr/>
          <a:lstStyle/>
          <a:p>
            <a:endParaRPr lang="en-US"/>
          </a:p>
        </p:txBody>
      </p:sp>
      <p:sp>
        <p:nvSpPr>
          <p:cNvPr id="195" name="Text Placeholder 194"/>
          <p:cNvSpPr>
            <a:spLocks noGrp="1"/>
          </p:cNvSpPr>
          <p:nvPr>
            <p:ph type="body" sz="quarter" idx="122"/>
          </p:nvPr>
        </p:nvSpPr>
        <p:spPr/>
        <p:txBody>
          <a:bodyPr/>
          <a:lstStyle/>
          <a:p>
            <a:endParaRPr lang="en-US"/>
          </a:p>
        </p:txBody>
      </p:sp>
      <p:sp>
        <p:nvSpPr>
          <p:cNvPr id="196" name="Text Placeholder 195"/>
          <p:cNvSpPr>
            <a:spLocks noGrp="1"/>
          </p:cNvSpPr>
          <p:nvPr>
            <p:ph type="body" sz="quarter" idx="123"/>
          </p:nvPr>
        </p:nvSpPr>
        <p:spPr/>
        <p:txBody>
          <a:bodyPr/>
          <a:lstStyle/>
          <a:p>
            <a:endParaRPr lang="en-US"/>
          </a:p>
        </p:txBody>
      </p:sp>
      <p:sp>
        <p:nvSpPr>
          <p:cNvPr id="197" name="Text Placeholder 196"/>
          <p:cNvSpPr>
            <a:spLocks noGrp="1"/>
          </p:cNvSpPr>
          <p:nvPr>
            <p:ph type="body" sz="quarter" idx="124"/>
          </p:nvPr>
        </p:nvSpPr>
        <p:spPr/>
        <p:txBody>
          <a:bodyPr/>
          <a:lstStyle/>
          <a:p>
            <a:endParaRPr lang="en-US"/>
          </a:p>
        </p:txBody>
      </p:sp>
      <p:sp>
        <p:nvSpPr>
          <p:cNvPr id="198" name="Text Placeholder 197"/>
          <p:cNvSpPr>
            <a:spLocks noGrp="1"/>
          </p:cNvSpPr>
          <p:nvPr>
            <p:ph type="body" sz="quarter" idx="125"/>
          </p:nvPr>
        </p:nvSpPr>
        <p:spPr/>
        <p:txBody>
          <a:bodyPr/>
          <a:lstStyle/>
          <a:p>
            <a:endParaRPr lang="en-US"/>
          </a:p>
        </p:txBody>
      </p:sp>
      <p:sp>
        <p:nvSpPr>
          <p:cNvPr id="188" name="Picture Placeholder 187"/>
          <p:cNvSpPr>
            <a:spLocks noGrp="1"/>
          </p:cNvSpPr>
          <p:nvPr>
            <p:ph type="pic" sz="quarter" idx="115"/>
          </p:nvPr>
        </p:nvSpPr>
        <p:spPr/>
      </p:sp>
      <p:sp>
        <p:nvSpPr>
          <p:cNvPr id="199" name="Picture Placeholder 198"/>
          <p:cNvSpPr>
            <a:spLocks noGrp="1"/>
          </p:cNvSpPr>
          <p:nvPr>
            <p:ph type="pic" sz="quarter" idx="126"/>
          </p:nvPr>
        </p:nvSpPr>
        <p:spPr/>
      </p:sp>
      <p:sp>
        <p:nvSpPr>
          <p:cNvPr id="200" name="Picture Placeholder 199"/>
          <p:cNvSpPr>
            <a:spLocks noGrp="1"/>
          </p:cNvSpPr>
          <p:nvPr>
            <p:ph type="pic" sz="quarter" idx="127"/>
          </p:nvPr>
        </p:nvSpPr>
        <p:spPr/>
      </p:sp>
      <p:sp>
        <p:nvSpPr>
          <p:cNvPr id="201" name="Picture Placeholder 200"/>
          <p:cNvSpPr>
            <a:spLocks noGrp="1"/>
          </p:cNvSpPr>
          <p:nvPr>
            <p:ph type="pic" sz="quarter" idx="128"/>
          </p:nvPr>
        </p:nvSpPr>
        <p:spPr/>
      </p:sp>
      <p:sp>
        <p:nvSpPr>
          <p:cNvPr id="202" name="Picture Placeholder 201"/>
          <p:cNvSpPr>
            <a:spLocks noGrp="1"/>
          </p:cNvSpPr>
          <p:nvPr>
            <p:ph type="pic" sz="quarter" idx="129"/>
          </p:nvPr>
        </p:nvSpPr>
        <p:spPr/>
      </p:sp>
      <p:sp>
        <p:nvSpPr>
          <p:cNvPr id="203" name="Picture Placeholder 202"/>
          <p:cNvSpPr>
            <a:spLocks noGrp="1"/>
          </p:cNvSpPr>
          <p:nvPr>
            <p:ph type="pic" sz="quarter" idx="130"/>
          </p:nvPr>
        </p:nvSpPr>
        <p:spPr/>
      </p:sp>
      <p:sp>
        <p:nvSpPr>
          <p:cNvPr id="204" name="Picture Placeholder 203"/>
          <p:cNvSpPr>
            <a:spLocks noGrp="1"/>
          </p:cNvSpPr>
          <p:nvPr>
            <p:ph type="pic" sz="quarter" idx="131"/>
          </p:nvPr>
        </p:nvSpPr>
        <p:spPr/>
      </p:sp>
      <p:sp>
        <p:nvSpPr>
          <p:cNvPr id="205" name="Picture Placeholder 204"/>
          <p:cNvSpPr>
            <a:spLocks noGrp="1"/>
          </p:cNvSpPr>
          <p:nvPr>
            <p:ph type="pic" sz="quarter" idx="132"/>
          </p:nvPr>
        </p:nvSpPr>
        <p:spPr/>
      </p:sp>
      <p:sp>
        <p:nvSpPr>
          <p:cNvPr id="206" name="Picture Placeholder 205"/>
          <p:cNvSpPr>
            <a:spLocks noGrp="1"/>
          </p:cNvSpPr>
          <p:nvPr>
            <p:ph type="pic" sz="quarter" idx="133"/>
          </p:nvPr>
        </p:nvSpPr>
        <p:spPr/>
      </p:sp>
      <p:sp>
        <p:nvSpPr>
          <p:cNvPr id="207" name="Picture Placeholder 206"/>
          <p:cNvSpPr>
            <a:spLocks noGrp="1"/>
          </p:cNvSpPr>
          <p:nvPr>
            <p:ph type="pic" sz="quarter" idx="134"/>
          </p:nvPr>
        </p:nvSpPr>
        <p:spPr/>
      </p:sp>
      <p:sp>
        <p:nvSpPr>
          <p:cNvPr id="208" name="Picture Placeholder 207"/>
          <p:cNvSpPr>
            <a:spLocks noGrp="1"/>
          </p:cNvSpPr>
          <p:nvPr>
            <p:ph type="pic" sz="quarter" idx="135"/>
          </p:nvPr>
        </p:nvSpPr>
        <p:spPr/>
      </p:sp>
      <p:sp>
        <p:nvSpPr>
          <p:cNvPr id="209" name="Text Placeholder 208"/>
          <p:cNvSpPr>
            <a:spLocks noGrp="1"/>
          </p:cNvSpPr>
          <p:nvPr>
            <p:ph type="body" sz="quarter" idx="136"/>
          </p:nvPr>
        </p:nvSpPr>
        <p:spPr/>
        <p:txBody>
          <a:bodyPr/>
          <a:lstStyle/>
          <a:p>
            <a:endParaRPr lang="en-US"/>
          </a:p>
        </p:txBody>
      </p:sp>
      <p:sp>
        <p:nvSpPr>
          <p:cNvPr id="210" name="Text Placeholder 209"/>
          <p:cNvSpPr>
            <a:spLocks noGrp="1"/>
          </p:cNvSpPr>
          <p:nvPr>
            <p:ph type="body" sz="quarter" idx="137"/>
          </p:nvPr>
        </p:nvSpPr>
        <p:spPr/>
        <p:txBody>
          <a:bodyPr/>
          <a:lstStyle/>
          <a:p>
            <a:endParaRPr lang="en-US"/>
          </a:p>
        </p:txBody>
      </p:sp>
      <p:sp>
        <p:nvSpPr>
          <p:cNvPr id="211" name="Text Placeholder 210"/>
          <p:cNvSpPr>
            <a:spLocks noGrp="1"/>
          </p:cNvSpPr>
          <p:nvPr>
            <p:ph type="body" sz="quarter" idx="138"/>
          </p:nvPr>
        </p:nvSpPr>
        <p:spPr/>
        <p:txBody>
          <a:bodyPr/>
          <a:lstStyle/>
          <a:p>
            <a:endParaRPr lang="en-US"/>
          </a:p>
        </p:txBody>
      </p:sp>
      <p:sp>
        <p:nvSpPr>
          <p:cNvPr id="212" name="Text Placeholder 211"/>
          <p:cNvSpPr>
            <a:spLocks noGrp="1"/>
          </p:cNvSpPr>
          <p:nvPr>
            <p:ph type="body" sz="quarter" idx="139"/>
          </p:nvPr>
        </p:nvSpPr>
        <p:spPr/>
        <p:txBody>
          <a:bodyPr/>
          <a:lstStyle/>
          <a:p>
            <a:endParaRPr lang="en-US"/>
          </a:p>
        </p:txBody>
      </p:sp>
      <p:sp>
        <p:nvSpPr>
          <p:cNvPr id="213" name="Text Placeholder 212"/>
          <p:cNvSpPr>
            <a:spLocks noGrp="1"/>
          </p:cNvSpPr>
          <p:nvPr>
            <p:ph type="body" sz="quarter" idx="140"/>
          </p:nvPr>
        </p:nvSpPr>
        <p:spPr/>
        <p:txBody>
          <a:bodyPr/>
          <a:lstStyle/>
          <a:p>
            <a:endParaRPr lang="en-US"/>
          </a:p>
        </p:txBody>
      </p:sp>
      <p:sp>
        <p:nvSpPr>
          <p:cNvPr id="214" name="Text Placeholder 213"/>
          <p:cNvSpPr>
            <a:spLocks noGrp="1"/>
          </p:cNvSpPr>
          <p:nvPr>
            <p:ph type="body" sz="quarter" idx="141"/>
          </p:nvPr>
        </p:nvSpPr>
        <p:spPr/>
        <p:txBody>
          <a:bodyPr/>
          <a:lstStyle/>
          <a:p>
            <a:endParaRPr lang="en-US"/>
          </a:p>
        </p:txBody>
      </p:sp>
      <p:sp>
        <p:nvSpPr>
          <p:cNvPr id="215" name="Text Placeholder 214"/>
          <p:cNvSpPr>
            <a:spLocks noGrp="1"/>
          </p:cNvSpPr>
          <p:nvPr>
            <p:ph type="body" sz="quarter" idx="142"/>
          </p:nvPr>
        </p:nvSpPr>
        <p:spPr/>
        <p:txBody>
          <a:bodyPr/>
          <a:lstStyle/>
          <a:p>
            <a:endParaRPr lang="en-US"/>
          </a:p>
        </p:txBody>
      </p:sp>
      <p:sp>
        <p:nvSpPr>
          <p:cNvPr id="216" name="Text Placeholder 215"/>
          <p:cNvSpPr>
            <a:spLocks noGrp="1"/>
          </p:cNvSpPr>
          <p:nvPr>
            <p:ph type="body" sz="quarter" idx="143"/>
          </p:nvPr>
        </p:nvSpPr>
        <p:spPr/>
        <p:txBody>
          <a:bodyPr/>
          <a:lstStyle/>
          <a:p>
            <a:endParaRPr lang="en-US"/>
          </a:p>
        </p:txBody>
      </p:sp>
      <p:sp>
        <p:nvSpPr>
          <p:cNvPr id="217" name="Text Placeholder 216"/>
          <p:cNvSpPr>
            <a:spLocks noGrp="1"/>
          </p:cNvSpPr>
          <p:nvPr>
            <p:ph type="body" sz="quarter" idx="144"/>
          </p:nvPr>
        </p:nvSpPr>
        <p:spPr/>
        <p:txBody>
          <a:bodyPr/>
          <a:lstStyle/>
          <a:p>
            <a:endParaRPr lang="en-US"/>
          </a:p>
        </p:txBody>
      </p:sp>
      <p:sp>
        <p:nvSpPr>
          <p:cNvPr id="218" name="Text Placeholder 217"/>
          <p:cNvSpPr>
            <a:spLocks noGrp="1"/>
          </p:cNvSpPr>
          <p:nvPr>
            <p:ph type="body" sz="quarter" idx="145"/>
          </p:nvPr>
        </p:nvSpPr>
        <p:spPr/>
        <p:txBody>
          <a:bodyPr/>
          <a:lstStyle/>
          <a:p>
            <a:endParaRPr lang="en-US"/>
          </a:p>
        </p:txBody>
      </p:sp>
      <p:sp>
        <p:nvSpPr>
          <p:cNvPr id="219" name="Text Placeholder 218"/>
          <p:cNvSpPr>
            <a:spLocks noGrp="1"/>
          </p:cNvSpPr>
          <p:nvPr>
            <p:ph type="body" sz="quarter" idx="146"/>
          </p:nvPr>
        </p:nvSpPr>
        <p:spPr/>
        <p:txBody>
          <a:bodyPr/>
          <a:lstStyle/>
          <a:p>
            <a:endParaRPr lang="en-US"/>
          </a:p>
        </p:txBody>
      </p:sp>
      <p:sp>
        <p:nvSpPr>
          <p:cNvPr id="220" name="Text Placeholder 219"/>
          <p:cNvSpPr>
            <a:spLocks noGrp="1"/>
          </p:cNvSpPr>
          <p:nvPr>
            <p:ph type="body" sz="quarter" idx="147"/>
          </p:nvPr>
        </p:nvSpPr>
        <p:spPr/>
        <p:txBody>
          <a:bodyPr/>
          <a:lstStyle/>
          <a:p>
            <a:endParaRPr lang="en-US"/>
          </a:p>
        </p:txBody>
      </p:sp>
      <p:sp>
        <p:nvSpPr>
          <p:cNvPr id="221" name="Text Placeholder 220"/>
          <p:cNvSpPr>
            <a:spLocks noGrp="1"/>
          </p:cNvSpPr>
          <p:nvPr>
            <p:ph type="body" sz="quarter" idx="148"/>
          </p:nvPr>
        </p:nvSpPr>
        <p:spPr/>
        <p:txBody>
          <a:bodyPr/>
          <a:lstStyle/>
          <a:p>
            <a:endParaRPr lang="en-US"/>
          </a:p>
        </p:txBody>
      </p:sp>
      <p:sp>
        <p:nvSpPr>
          <p:cNvPr id="222" name="Text Placeholder 221"/>
          <p:cNvSpPr>
            <a:spLocks noGrp="1"/>
          </p:cNvSpPr>
          <p:nvPr>
            <p:ph type="body" sz="quarter" idx="149"/>
          </p:nvPr>
        </p:nvSpPr>
        <p:spPr/>
        <p:txBody>
          <a:bodyPr/>
          <a:lstStyle/>
          <a:p>
            <a:endParaRPr lang="en-US"/>
          </a:p>
        </p:txBody>
      </p:sp>
      <p:sp>
        <p:nvSpPr>
          <p:cNvPr id="223" name="Text Placeholder 222"/>
          <p:cNvSpPr>
            <a:spLocks noGrp="1"/>
          </p:cNvSpPr>
          <p:nvPr>
            <p:ph type="body" sz="quarter" idx="150"/>
          </p:nvPr>
        </p:nvSpPr>
        <p:spPr/>
        <p:txBody>
          <a:bodyPr>
            <a:normAutofit fontScale="55000" lnSpcReduction="20000"/>
          </a:bodyPr>
          <a:lstStyle/>
          <a:p>
            <a:r>
              <a:rPr lang="en-US" dirty="0" smtClean="0"/>
              <a:t>Randi Hagerman, Kimberly Gaul, </a:t>
            </a:r>
            <a:r>
              <a:rPr lang="en-US" dirty="0" err="1" smtClean="0"/>
              <a:t>Salpi</a:t>
            </a:r>
            <a:r>
              <a:rPr lang="en-US" dirty="0" smtClean="0"/>
              <a:t> </a:t>
            </a:r>
            <a:r>
              <a:rPr lang="en-US" dirty="0" err="1" smtClean="0"/>
              <a:t>Siyahian</a:t>
            </a:r>
            <a:r>
              <a:rPr lang="en-US" dirty="0" smtClean="0"/>
              <a:t>, Laura </a:t>
            </a:r>
            <a:r>
              <a:rPr lang="en-US" dirty="0" err="1" smtClean="0"/>
              <a:t>Greiss</a:t>
            </a:r>
            <a:r>
              <a:rPr lang="en-US" dirty="0" smtClean="0"/>
              <a:t> Hess, Sarah Fitzpatrick,  Andrea Schneider,   Jonathan </a:t>
            </a:r>
            <a:r>
              <a:rPr lang="en-US" dirty="0" err="1" smtClean="0"/>
              <a:t>Polussa</a:t>
            </a:r>
            <a:r>
              <a:rPr lang="en-US" dirty="0" smtClean="0"/>
              <a:t>, </a:t>
            </a:r>
            <a:r>
              <a:rPr lang="en-US" dirty="0" err="1" smtClean="0"/>
              <a:t>Marwa</a:t>
            </a:r>
            <a:r>
              <a:rPr lang="en-US" dirty="0" smtClean="0"/>
              <a:t> </a:t>
            </a:r>
            <a:r>
              <a:rPr lang="en-US" dirty="0" err="1" smtClean="0"/>
              <a:t>Eldeeb</a:t>
            </a:r>
            <a:r>
              <a:rPr lang="en-US" dirty="0" smtClean="0"/>
              <a:t>, Lawrence Willis, Jessica Burris, </a:t>
            </a:r>
            <a:r>
              <a:rPr lang="en-US" dirty="0" err="1" smtClean="0"/>
              <a:t>Avneet</a:t>
            </a:r>
            <a:r>
              <a:rPr lang="en-US" dirty="0" smtClean="0"/>
              <a:t> </a:t>
            </a:r>
            <a:r>
              <a:rPr lang="en-US" dirty="0" err="1" smtClean="0"/>
              <a:t>Kahlon</a:t>
            </a:r>
            <a:r>
              <a:rPr lang="en-US" dirty="0" smtClean="0"/>
              <a:t>, David </a:t>
            </a:r>
            <a:r>
              <a:rPr lang="en-US" dirty="0" err="1" smtClean="0"/>
              <a:t>Hessl</a:t>
            </a:r>
            <a:r>
              <a:rPr lang="en-US" dirty="0" smtClean="0"/>
              <a:t>, Susan Rivera, </a:t>
            </a:r>
            <a:r>
              <a:rPr lang="en-US" dirty="0" err="1" smtClean="0"/>
              <a:t>Danh</a:t>
            </a:r>
            <a:r>
              <a:rPr lang="en-US" dirty="0" smtClean="0"/>
              <a:t> </a:t>
            </a:r>
            <a:r>
              <a:rPr lang="en-US" dirty="0" err="1" smtClean="0"/>
              <a:t>Nguyen,Flora</a:t>
            </a:r>
            <a:r>
              <a:rPr lang="en-US" dirty="0" smtClean="0"/>
              <a:t> </a:t>
            </a:r>
            <a:r>
              <a:rPr lang="en-US" dirty="0" err="1" smtClean="0"/>
              <a:t>Tassone</a:t>
            </a:r>
            <a:endParaRPr lang="en-US" dirty="0" smtClean="0"/>
          </a:p>
          <a:p>
            <a:endParaRPr lang="en-US" dirty="0"/>
          </a:p>
        </p:txBody>
      </p:sp>
      <p:sp>
        <p:nvSpPr>
          <p:cNvPr id="224" name="Text Placeholder 223"/>
          <p:cNvSpPr>
            <a:spLocks noGrp="1"/>
          </p:cNvSpPr>
          <p:nvPr>
            <p:ph type="body" sz="quarter" idx="184"/>
          </p:nvPr>
        </p:nvSpPr>
        <p:spPr/>
        <p:txBody>
          <a:bodyPr/>
          <a:lstStyle/>
          <a:p>
            <a:r>
              <a:rPr lang="en-US" dirty="0" smtClean="0"/>
              <a:t>UC Davis MIND Institute, Sacramento California; Research supported by HRSA R40MC22641	</a:t>
            </a:r>
          </a:p>
          <a:p>
            <a:endParaRPr lang="en-US" dirty="0"/>
          </a:p>
        </p:txBody>
      </p:sp>
      <p:sp>
        <p:nvSpPr>
          <p:cNvPr id="225" name="Text Placeholder 224"/>
          <p:cNvSpPr>
            <a:spLocks noGrp="1"/>
          </p:cNvSpPr>
          <p:nvPr>
            <p:ph type="body" sz="quarter" idx="185"/>
          </p:nvPr>
        </p:nvSpPr>
        <p:spPr>
          <a:xfrm>
            <a:off x="3728465" y="-794136"/>
            <a:ext cx="20107276" cy="834414"/>
          </a:xfrm>
        </p:spPr>
        <p:txBody>
          <a:bodyPr>
            <a:noAutofit/>
          </a:bodyPr>
          <a:lstStyle/>
          <a:p>
            <a:endParaRPr lang="en-US" sz="4000" b="1" dirty="0"/>
          </a:p>
          <a:p>
            <a:r>
              <a:rPr lang="en-US" sz="3800" b="1" dirty="0"/>
              <a:t> A Randomized, Double-Blind, Placebo-Controlled Trial of Low-Dose Sertraline in Young Children with Fragile X Syndrome </a:t>
            </a:r>
          </a:p>
        </p:txBody>
      </p:sp>
      <p:pic>
        <p:nvPicPr>
          <p:cNvPr id="59"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a:stretch/>
        </p:blipFill>
        <p:spPr bwMode="auto">
          <a:xfrm>
            <a:off x="810262" y="91058"/>
            <a:ext cx="2284726" cy="2351191"/>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6" name="Picture 375"/>
          <p:cNvPicPr>
            <a:picLocks noChangeAspect="1"/>
          </p:cNvPicPr>
          <p:nvPr/>
        </p:nvPicPr>
        <p:blipFill>
          <a:blip r:embed="rId5"/>
          <a:stretch>
            <a:fillRect/>
          </a:stretch>
        </p:blipFill>
        <p:spPr>
          <a:xfrm>
            <a:off x="13983624" y="9670791"/>
            <a:ext cx="6165761" cy="1383419"/>
          </a:xfrm>
          <a:prstGeom prst="rect">
            <a:avLst/>
          </a:prstGeom>
        </p:spPr>
      </p:pic>
      <p:sp>
        <p:nvSpPr>
          <p:cNvPr id="377" name="TextBox 376"/>
          <p:cNvSpPr txBox="1"/>
          <p:nvPr/>
        </p:nvSpPr>
        <p:spPr>
          <a:xfrm>
            <a:off x="13983624" y="8835590"/>
            <a:ext cx="6026202" cy="646331"/>
          </a:xfrm>
          <a:prstGeom prst="rect">
            <a:avLst/>
          </a:prstGeom>
          <a:noFill/>
        </p:spPr>
        <p:txBody>
          <a:bodyPr wrap="square" rtlCol="0">
            <a:spAutoFit/>
          </a:bodyPr>
          <a:lstStyle/>
          <a:p>
            <a:r>
              <a:rPr lang="en-US" sz="1200" b="1" dirty="0" smtClean="0">
                <a:latin typeface="Trebuchet MS" panose="020B0603020202020204" pitchFamily="34" charset="0"/>
              </a:rPr>
              <a:t>Figure 2. </a:t>
            </a:r>
            <a:r>
              <a:rPr lang="en-US" sz="1200" dirty="0" smtClean="0">
                <a:latin typeface="Trebuchet MS" panose="020B0603020202020204" pitchFamily="34" charset="0"/>
              </a:rPr>
              <a:t>Effect </a:t>
            </a:r>
            <a:r>
              <a:rPr lang="en-US" sz="1200" dirty="0">
                <a:latin typeface="Trebuchet MS" panose="020B0603020202020204" pitchFamily="34" charset="0"/>
              </a:rPr>
              <a:t>size and 95% confidence intervals (CIs) for pre-specified primary outcomes measures. Given effect size are post treatment score difference estimates (sertraline minus placebo), adjusted for baseline measure, along with 95% CIs.</a:t>
            </a:r>
          </a:p>
        </p:txBody>
      </p:sp>
      <p:pic>
        <p:nvPicPr>
          <p:cNvPr id="382" name="Picture 381"/>
          <p:cNvPicPr>
            <a:picLocks noChangeAspect="1"/>
          </p:cNvPicPr>
          <p:nvPr/>
        </p:nvPicPr>
        <p:blipFill>
          <a:blip r:embed="rId6"/>
          <a:stretch>
            <a:fillRect/>
          </a:stretch>
        </p:blipFill>
        <p:spPr>
          <a:xfrm>
            <a:off x="20649670" y="6256970"/>
            <a:ext cx="6205700" cy="2351708"/>
          </a:xfrm>
          <a:prstGeom prst="rect">
            <a:avLst/>
          </a:prstGeom>
        </p:spPr>
      </p:pic>
      <p:pic>
        <p:nvPicPr>
          <p:cNvPr id="383" name="Picture 382"/>
          <p:cNvPicPr>
            <a:picLocks noChangeAspect="1"/>
          </p:cNvPicPr>
          <p:nvPr/>
        </p:nvPicPr>
        <p:blipFill>
          <a:blip r:embed="rId7"/>
          <a:stretch>
            <a:fillRect/>
          </a:stretch>
        </p:blipFill>
        <p:spPr>
          <a:xfrm>
            <a:off x="7317151" y="8028211"/>
            <a:ext cx="6208556" cy="2181729"/>
          </a:xfrm>
          <a:prstGeom prst="rect">
            <a:avLst/>
          </a:prstGeom>
        </p:spPr>
      </p:pic>
      <p:sp>
        <p:nvSpPr>
          <p:cNvPr id="384" name="Text Placeholder 175"/>
          <p:cNvSpPr txBox="1">
            <a:spLocks/>
          </p:cNvSpPr>
          <p:nvPr/>
        </p:nvSpPr>
        <p:spPr>
          <a:xfrm>
            <a:off x="7153983" y="2643571"/>
            <a:ext cx="6280547" cy="474850"/>
          </a:xfrm>
          <a:prstGeom prst="rect">
            <a:avLst/>
          </a:prstGeom>
          <a:noFill/>
        </p:spPr>
        <p:txBody>
          <a:bodyPr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2100" b="1" u="sng" kern="1200" baseline="0">
                <a:solidFill>
                  <a:schemeClr val="accent5">
                    <a:lumMod val="50000"/>
                  </a:schemeClr>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z="2400" dirty="0" smtClean="0"/>
              <a:t>Results</a:t>
            </a:r>
            <a:endParaRPr lang="en-US" sz="2400" dirty="0"/>
          </a:p>
        </p:txBody>
      </p:sp>
      <p:sp>
        <p:nvSpPr>
          <p:cNvPr id="385" name="TextBox 384"/>
          <p:cNvSpPr txBox="1"/>
          <p:nvPr/>
        </p:nvSpPr>
        <p:spPr>
          <a:xfrm>
            <a:off x="7415330" y="7379678"/>
            <a:ext cx="5960187" cy="769441"/>
          </a:xfrm>
          <a:prstGeom prst="rect">
            <a:avLst/>
          </a:prstGeom>
          <a:noFill/>
        </p:spPr>
        <p:txBody>
          <a:bodyPr wrap="square" rtlCol="0">
            <a:spAutoFit/>
          </a:bodyPr>
          <a:lstStyle/>
          <a:p>
            <a:r>
              <a:rPr lang="en-US" sz="1200" b="1" dirty="0">
                <a:latin typeface="Trebuchet MS" panose="020B0603020202020204" pitchFamily="34" charset="0"/>
              </a:rPr>
              <a:t>Table </a:t>
            </a:r>
            <a:r>
              <a:rPr lang="en-US" sz="1200" b="1" dirty="0" smtClean="0">
                <a:latin typeface="Trebuchet MS" panose="020B0603020202020204" pitchFamily="34" charset="0"/>
              </a:rPr>
              <a:t>1</a:t>
            </a:r>
            <a:r>
              <a:rPr lang="en-US" sz="1200" dirty="0" smtClean="0">
                <a:latin typeface="Trebuchet MS" panose="020B0603020202020204" pitchFamily="34" charset="0"/>
              </a:rPr>
              <a:t>. </a:t>
            </a:r>
            <a:r>
              <a:rPr lang="en-US" sz="1200" dirty="0">
                <a:latin typeface="Trebuchet MS" panose="020B0603020202020204" pitchFamily="34" charset="0"/>
              </a:rPr>
              <a:t>Primary efficacy results. Given are results for three pre-specified three </a:t>
            </a:r>
            <a:r>
              <a:rPr lang="en-US" sz="1200" dirty="0" smtClean="0">
                <a:latin typeface="Trebuchet MS" panose="020B0603020202020204" pitchFamily="34" charset="0"/>
              </a:rPr>
              <a:t>outcome measures</a:t>
            </a:r>
            <a:r>
              <a:rPr lang="en-US" sz="1400" dirty="0">
                <a:latin typeface="Trebuchet MS" panose="020B0603020202020204" pitchFamily="34" charset="0"/>
              </a:rPr>
              <a:t>.</a:t>
            </a:r>
            <a:r>
              <a:rPr lang="en-US" sz="1800" dirty="0"/>
              <a:t/>
            </a:r>
            <a:br>
              <a:rPr lang="en-US" sz="1800" dirty="0"/>
            </a:br>
            <a:endParaRPr lang="en-US" sz="1800" dirty="0"/>
          </a:p>
        </p:txBody>
      </p:sp>
      <p:sp>
        <p:nvSpPr>
          <p:cNvPr id="388" name="TextBox 387"/>
          <p:cNvSpPr txBox="1"/>
          <p:nvPr/>
        </p:nvSpPr>
        <p:spPr>
          <a:xfrm>
            <a:off x="14156038" y="11319010"/>
            <a:ext cx="5820932" cy="1015663"/>
          </a:xfrm>
          <a:prstGeom prst="rect">
            <a:avLst/>
          </a:prstGeom>
          <a:noFill/>
        </p:spPr>
        <p:txBody>
          <a:bodyPr wrap="square" rtlCol="0">
            <a:spAutoFit/>
          </a:bodyPr>
          <a:lstStyle/>
          <a:p>
            <a:r>
              <a:rPr lang="en-US" sz="1200" b="1" dirty="0">
                <a:latin typeface="Trebuchet MS" panose="020B0603020202020204" pitchFamily="34" charset="0"/>
              </a:rPr>
              <a:t>Figure 3</a:t>
            </a:r>
            <a:r>
              <a:rPr lang="en-US" sz="1200" b="1" dirty="0" smtClean="0">
                <a:latin typeface="Trebuchet MS" panose="020B0603020202020204" pitchFamily="34" charset="0"/>
              </a:rPr>
              <a:t>. </a:t>
            </a:r>
            <a:r>
              <a:rPr lang="en-US" sz="1200" dirty="0">
                <a:latin typeface="Trebuchet MS" panose="020B0603020202020204" pitchFamily="34" charset="0"/>
              </a:rPr>
              <a:t>Effect sizes and 95% confidence intervals (CIs) for exploratory secondary measures for the Mullen Early Scales of Learning (MSEL). Given effect size are post treatment score difference estimates (sertraline minus placebo) adjusted for baseline measure, along with 95% CIs (arrows indicate CI length truncated for display). </a:t>
            </a:r>
            <a:r>
              <a:rPr lang="en-US" sz="1200" dirty="0" smtClean="0">
                <a:latin typeface="Trebuchet MS" panose="020B0603020202020204" pitchFamily="34" charset="0"/>
              </a:rPr>
              <a:t>P values are shown next to categories with an asterisk.</a:t>
            </a:r>
            <a:endParaRPr lang="en-US" sz="1200" dirty="0">
              <a:latin typeface="Trebuchet MS" panose="020B0603020202020204" pitchFamily="34" charset="0"/>
            </a:endParaRPr>
          </a:p>
        </p:txBody>
      </p:sp>
      <p:sp>
        <p:nvSpPr>
          <p:cNvPr id="389" name="Rectangle 388"/>
          <p:cNvSpPr/>
          <p:nvPr/>
        </p:nvSpPr>
        <p:spPr>
          <a:xfrm>
            <a:off x="20649670" y="5861257"/>
            <a:ext cx="13716000" cy="276999"/>
          </a:xfrm>
          <a:prstGeom prst="rect">
            <a:avLst/>
          </a:prstGeom>
        </p:spPr>
        <p:txBody>
          <a:bodyPr>
            <a:spAutoFit/>
          </a:bodyPr>
          <a:lstStyle/>
          <a:p>
            <a:r>
              <a:rPr lang="en-US" sz="1200" b="1" dirty="0">
                <a:latin typeface="Trebuchet MS" panose="020B0603020202020204" pitchFamily="34" charset="0"/>
              </a:rPr>
              <a:t>Figure </a:t>
            </a:r>
            <a:r>
              <a:rPr lang="en-US" sz="1200" b="1" dirty="0" smtClean="0">
                <a:latin typeface="Trebuchet MS" panose="020B0603020202020204" pitchFamily="34" charset="0"/>
              </a:rPr>
              <a:t>4. </a:t>
            </a:r>
            <a:r>
              <a:rPr lang="en-US" sz="1200" dirty="0">
                <a:latin typeface="Trebuchet MS" panose="020B0603020202020204" pitchFamily="34" charset="0"/>
              </a:rPr>
              <a:t>Distribution of Clinical Global Impression-Improvement (CGI-I) score.</a:t>
            </a:r>
          </a:p>
        </p:txBody>
      </p:sp>
      <p:pic>
        <p:nvPicPr>
          <p:cNvPr id="430" name="Picture 429"/>
          <p:cNvPicPr>
            <a:picLocks noChangeAspect="1"/>
          </p:cNvPicPr>
          <p:nvPr/>
        </p:nvPicPr>
        <p:blipFill>
          <a:blip r:embed="rId8"/>
          <a:stretch>
            <a:fillRect/>
          </a:stretch>
        </p:blipFill>
        <p:spPr>
          <a:xfrm>
            <a:off x="7317151" y="10858474"/>
            <a:ext cx="6130397" cy="4952038"/>
          </a:xfrm>
          <a:prstGeom prst="rect">
            <a:avLst/>
          </a:prstGeom>
        </p:spPr>
      </p:pic>
      <p:sp>
        <p:nvSpPr>
          <p:cNvPr id="431" name="TextBox 430"/>
          <p:cNvSpPr txBox="1"/>
          <p:nvPr/>
        </p:nvSpPr>
        <p:spPr>
          <a:xfrm>
            <a:off x="7340550" y="10581474"/>
            <a:ext cx="6117379" cy="553998"/>
          </a:xfrm>
          <a:prstGeom prst="rect">
            <a:avLst/>
          </a:prstGeom>
          <a:noFill/>
        </p:spPr>
        <p:txBody>
          <a:bodyPr wrap="square" rtlCol="0">
            <a:spAutoFit/>
          </a:bodyPr>
          <a:lstStyle/>
          <a:p>
            <a:r>
              <a:rPr lang="en-US" sz="1200" b="1" dirty="0">
                <a:latin typeface="Trebuchet MS" panose="020B0603020202020204" pitchFamily="34" charset="0"/>
              </a:rPr>
              <a:t>Table </a:t>
            </a:r>
            <a:r>
              <a:rPr lang="en-US" sz="1200" b="1" dirty="0" smtClean="0">
                <a:latin typeface="Trebuchet MS" panose="020B0603020202020204" pitchFamily="34" charset="0"/>
              </a:rPr>
              <a:t>2. </a:t>
            </a:r>
            <a:r>
              <a:rPr lang="en-US" sz="1200" dirty="0">
                <a:latin typeface="Trebuchet MS" panose="020B0603020202020204" pitchFamily="34" charset="0"/>
              </a:rPr>
              <a:t>Comparison of adverse events in sertraline and placebo groups</a:t>
            </a:r>
            <a:r>
              <a:rPr lang="en-US" sz="1200" dirty="0"/>
              <a:t>.</a:t>
            </a:r>
            <a:r>
              <a:rPr lang="en-US" sz="1800" dirty="0"/>
              <a:t/>
            </a:r>
            <a:br>
              <a:rPr lang="en-US" sz="1800" dirty="0"/>
            </a:br>
            <a:endParaRPr lang="en-US" sz="1800" dirty="0">
              <a:latin typeface="Trebuchet MS" panose="020B0603020202020204" pitchFamily="34" charset="0"/>
            </a:endParaRPr>
          </a:p>
        </p:txBody>
      </p:sp>
      <p:pic>
        <p:nvPicPr>
          <p:cNvPr id="74" name="Picture 73" descr="H:\manuscripts\2015\sertraline treatment in FXS controlled trial\drafts from 9-13 on\Mullen.jpe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930361" y="12437121"/>
            <a:ext cx="6219024" cy="3248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5" name="Picture 74"/>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15219553" y="3911124"/>
            <a:ext cx="3316097" cy="470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4086319" y="3390900"/>
            <a:ext cx="5890651" cy="523220"/>
          </a:xfrm>
          <a:prstGeom prst="rect">
            <a:avLst/>
          </a:prstGeom>
          <a:noFill/>
        </p:spPr>
        <p:txBody>
          <a:bodyPr wrap="square" rtlCol="0">
            <a:spAutoFit/>
          </a:bodyPr>
          <a:lstStyle/>
          <a:p>
            <a:r>
              <a:rPr lang="en-US" sz="1400" b="1" dirty="0"/>
              <a:t>Figure 1. </a:t>
            </a:r>
            <a:r>
              <a:rPr lang="en-US" sz="1400" dirty="0"/>
              <a:t>Consolidated Standards of Reporting Trials (CONSORT) flow diagram of subject disposition </a:t>
            </a:r>
            <a:endParaRPr lang="en-US" sz="1400" dirty="0">
              <a:latin typeface="Trebuchet MS" panose="020B0603020202020204" pitchFamily="34" charset="0"/>
            </a:endParaRPr>
          </a:p>
        </p:txBody>
      </p:sp>
      <p:sp>
        <p:nvSpPr>
          <p:cNvPr id="6" name="Rectangle 5"/>
          <p:cNvSpPr/>
          <p:nvPr/>
        </p:nvSpPr>
        <p:spPr>
          <a:xfrm>
            <a:off x="16752802" y="12460973"/>
            <a:ext cx="822661" cy="307777"/>
          </a:xfrm>
          <a:prstGeom prst="rect">
            <a:avLst/>
          </a:prstGeom>
        </p:spPr>
        <p:txBody>
          <a:bodyPr wrap="none">
            <a:spAutoFit/>
          </a:bodyPr>
          <a:lstStyle/>
          <a:p>
            <a:pPr>
              <a:spcBef>
                <a:spcPct val="0"/>
              </a:spcBef>
            </a:pPr>
            <a:r>
              <a:rPr lang="en-US" altLang="en-US" sz="1400" dirty="0">
                <a:latin typeface="Trebuchet MS" panose="020B0603020202020204" pitchFamily="34" charset="0"/>
              </a:rPr>
              <a:t>P=0.047</a:t>
            </a:r>
          </a:p>
        </p:txBody>
      </p:sp>
      <p:sp>
        <p:nvSpPr>
          <p:cNvPr id="79" name="TextBox 3"/>
          <p:cNvSpPr txBox="1">
            <a:spLocks noChangeArrowheads="1"/>
          </p:cNvSpPr>
          <p:nvPr/>
        </p:nvSpPr>
        <p:spPr bwMode="auto">
          <a:xfrm>
            <a:off x="16752802" y="12687768"/>
            <a:ext cx="8226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800"/>
              </a:spcBef>
              <a:buSzPct val="100000"/>
              <a:buChar char="•"/>
              <a:defRPr sz="3200">
                <a:solidFill>
                  <a:srgbClr val="FFFFFF"/>
                </a:solidFill>
                <a:latin typeface="Times New Roman" pitchFamily="18" charset="0"/>
              </a:defRPr>
            </a:lvl1pPr>
            <a:lvl2pPr marL="742950" indent="-285750" eaLnBrk="0" hangingPunct="0">
              <a:spcBef>
                <a:spcPts val="700"/>
              </a:spcBef>
              <a:buSzPct val="100000"/>
              <a:buChar char="–"/>
              <a:defRPr sz="2800">
                <a:solidFill>
                  <a:srgbClr val="FFFFFF"/>
                </a:solidFill>
                <a:latin typeface="Times New Roman" pitchFamily="18" charset="0"/>
              </a:defRPr>
            </a:lvl2pPr>
            <a:lvl3pPr marL="1143000" indent="-228600" eaLnBrk="0" hangingPunct="0">
              <a:spcBef>
                <a:spcPts val="600"/>
              </a:spcBef>
              <a:buSzPct val="100000"/>
              <a:buChar char="•"/>
              <a:defRPr sz="2400">
                <a:solidFill>
                  <a:srgbClr val="FFFFFF"/>
                </a:solidFill>
                <a:latin typeface="Times New Roman" pitchFamily="18" charset="0"/>
              </a:defRPr>
            </a:lvl3pPr>
            <a:lvl4pPr marL="1600200" indent="-228600" eaLnBrk="0" hangingPunct="0">
              <a:spcBef>
                <a:spcPts val="500"/>
              </a:spcBef>
              <a:buSzPct val="100000"/>
              <a:buChar char="–"/>
              <a:defRPr sz="2000">
                <a:solidFill>
                  <a:srgbClr val="FFFFFF"/>
                </a:solidFill>
                <a:latin typeface="Times New Roman" pitchFamily="18" charset="0"/>
              </a:defRPr>
            </a:lvl4pPr>
            <a:lvl5pPr marL="2057400" indent="-228600" eaLnBrk="0" hangingPunct="0">
              <a:spcBef>
                <a:spcPts val="500"/>
              </a:spcBef>
              <a:buSzPct val="100000"/>
              <a:buChar char="»"/>
              <a:defRPr sz="2000">
                <a:solidFill>
                  <a:srgbClr val="FFFFFF"/>
                </a:solidFill>
                <a:latin typeface="Times New Roman" pitchFamily="18" charset="0"/>
              </a:defRPr>
            </a:lvl5pPr>
            <a:lvl6pPr marL="2514600" indent="-228600" eaLnBrk="0" fontAlgn="base" hangingPunct="0">
              <a:spcBef>
                <a:spcPts val="500"/>
              </a:spcBef>
              <a:spcAft>
                <a:spcPct val="0"/>
              </a:spcAft>
              <a:buSzPct val="100000"/>
              <a:buChar char="»"/>
              <a:defRPr sz="2000">
                <a:solidFill>
                  <a:srgbClr val="FFFFFF"/>
                </a:solidFill>
                <a:latin typeface="Times New Roman" pitchFamily="18" charset="0"/>
              </a:defRPr>
            </a:lvl6pPr>
            <a:lvl7pPr marL="2971800" indent="-228600" eaLnBrk="0" fontAlgn="base" hangingPunct="0">
              <a:spcBef>
                <a:spcPts val="500"/>
              </a:spcBef>
              <a:spcAft>
                <a:spcPct val="0"/>
              </a:spcAft>
              <a:buSzPct val="100000"/>
              <a:buChar char="»"/>
              <a:defRPr sz="2000">
                <a:solidFill>
                  <a:srgbClr val="FFFFFF"/>
                </a:solidFill>
                <a:latin typeface="Times New Roman" pitchFamily="18" charset="0"/>
              </a:defRPr>
            </a:lvl7pPr>
            <a:lvl8pPr marL="3429000" indent="-228600" eaLnBrk="0" fontAlgn="base" hangingPunct="0">
              <a:spcBef>
                <a:spcPts val="500"/>
              </a:spcBef>
              <a:spcAft>
                <a:spcPct val="0"/>
              </a:spcAft>
              <a:buSzPct val="100000"/>
              <a:buChar char="»"/>
              <a:defRPr sz="2000">
                <a:solidFill>
                  <a:srgbClr val="FFFFFF"/>
                </a:solidFill>
                <a:latin typeface="Times New Roman" pitchFamily="18" charset="0"/>
              </a:defRPr>
            </a:lvl8pPr>
            <a:lvl9pPr marL="3886200" indent="-228600" eaLnBrk="0" fontAlgn="base" hangingPunct="0">
              <a:spcBef>
                <a:spcPts val="500"/>
              </a:spcBef>
              <a:spcAft>
                <a:spcPct val="0"/>
              </a:spcAft>
              <a:buSzPct val="100000"/>
              <a:buChar char="»"/>
              <a:defRPr sz="2000">
                <a:solidFill>
                  <a:srgbClr val="FFFFFF"/>
                </a:solidFill>
                <a:latin typeface="Times New Roman" pitchFamily="18" charset="0"/>
              </a:defRPr>
            </a:lvl9pPr>
          </a:lstStyle>
          <a:p>
            <a:pPr eaLnBrk="1" hangingPunct="1">
              <a:spcBef>
                <a:spcPct val="0"/>
              </a:spcBef>
              <a:buSzTx/>
              <a:buFontTx/>
              <a:buNone/>
            </a:pPr>
            <a:r>
              <a:rPr lang="en-US" altLang="en-US" sz="1400" dirty="0">
                <a:solidFill>
                  <a:schemeClr val="tx1"/>
                </a:solidFill>
                <a:latin typeface="Trebuchet MS" panose="020B0603020202020204" pitchFamily="34" charset="0"/>
              </a:rPr>
              <a:t>P=0.031</a:t>
            </a:r>
          </a:p>
        </p:txBody>
      </p:sp>
      <p:sp>
        <p:nvSpPr>
          <p:cNvPr id="80" name="TextBox 4"/>
          <p:cNvSpPr txBox="1">
            <a:spLocks noChangeArrowheads="1"/>
          </p:cNvSpPr>
          <p:nvPr/>
        </p:nvSpPr>
        <p:spPr bwMode="auto">
          <a:xfrm>
            <a:off x="16752802" y="12905196"/>
            <a:ext cx="8226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800"/>
              </a:spcBef>
              <a:buSzPct val="100000"/>
              <a:buChar char="•"/>
              <a:defRPr sz="3200">
                <a:solidFill>
                  <a:srgbClr val="FFFFFF"/>
                </a:solidFill>
                <a:latin typeface="Times New Roman" pitchFamily="18" charset="0"/>
              </a:defRPr>
            </a:lvl1pPr>
            <a:lvl2pPr marL="742950" indent="-285750" eaLnBrk="0" hangingPunct="0">
              <a:spcBef>
                <a:spcPts val="700"/>
              </a:spcBef>
              <a:buSzPct val="100000"/>
              <a:buChar char="–"/>
              <a:defRPr sz="2800">
                <a:solidFill>
                  <a:srgbClr val="FFFFFF"/>
                </a:solidFill>
                <a:latin typeface="Times New Roman" pitchFamily="18" charset="0"/>
              </a:defRPr>
            </a:lvl2pPr>
            <a:lvl3pPr marL="1143000" indent="-228600" eaLnBrk="0" hangingPunct="0">
              <a:spcBef>
                <a:spcPts val="600"/>
              </a:spcBef>
              <a:buSzPct val="100000"/>
              <a:buChar char="•"/>
              <a:defRPr sz="2400">
                <a:solidFill>
                  <a:srgbClr val="FFFFFF"/>
                </a:solidFill>
                <a:latin typeface="Times New Roman" pitchFamily="18" charset="0"/>
              </a:defRPr>
            </a:lvl3pPr>
            <a:lvl4pPr marL="1600200" indent="-228600" eaLnBrk="0" hangingPunct="0">
              <a:spcBef>
                <a:spcPts val="500"/>
              </a:spcBef>
              <a:buSzPct val="100000"/>
              <a:buChar char="–"/>
              <a:defRPr sz="2000">
                <a:solidFill>
                  <a:srgbClr val="FFFFFF"/>
                </a:solidFill>
                <a:latin typeface="Times New Roman" pitchFamily="18" charset="0"/>
              </a:defRPr>
            </a:lvl4pPr>
            <a:lvl5pPr marL="2057400" indent="-228600" eaLnBrk="0" hangingPunct="0">
              <a:spcBef>
                <a:spcPts val="500"/>
              </a:spcBef>
              <a:buSzPct val="100000"/>
              <a:buChar char="»"/>
              <a:defRPr sz="2000">
                <a:solidFill>
                  <a:srgbClr val="FFFFFF"/>
                </a:solidFill>
                <a:latin typeface="Times New Roman" pitchFamily="18" charset="0"/>
              </a:defRPr>
            </a:lvl5pPr>
            <a:lvl6pPr marL="2514600" indent="-228600" eaLnBrk="0" fontAlgn="base" hangingPunct="0">
              <a:spcBef>
                <a:spcPts val="500"/>
              </a:spcBef>
              <a:spcAft>
                <a:spcPct val="0"/>
              </a:spcAft>
              <a:buSzPct val="100000"/>
              <a:buChar char="»"/>
              <a:defRPr sz="2000">
                <a:solidFill>
                  <a:srgbClr val="FFFFFF"/>
                </a:solidFill>
                <a:latin typeface="Times New Roman" pitchFamily="18" charset="0"/>
              </a:defRPr>
            </a:lvl6pPr>
            <a:lvl7pPr marL="2971800" indent="-228600" eaLnBrk="0" fontAlgn="base" hangingPunct="0">
              <a:spcBef>
                <a:spcPts val="500"/>
              </a:spcBef>
              <a:spcAft>
                <a:spcPct val="0"/>
              </a:spcAft>
              <a:buSzPct val="100000"/>
              <a:buChar char="»"/>
              <a:defRPr sz="2000">
                <a:solidFill>
                  <a:srgbClr val="FFFFFF"/>
                </a:solidFill>
                <a:latin typeface="Times New Roman" pitchFamily="18" charset="0"/>
              </a:defRPr>
            </a:lvl7pPr>
            <a:lvl8pPr marL="3429000" indent="-228600" eaLnBrk="0" fontAlgn="base" hangingPunct="0">
              <a:spcBef>
                <a:spcPts val="500"/>
              </a:spcBef>
              <a:spcAft>
                <a:spcPct val="0"/>
              </a:spcAft>
              <a:buSzPct val="100000"/>
              <a:buChar char="»"/>
              <a:defRPr sz="2000">
                <a:solidFill>
                  <a:srgbClr val="FFFFFF"/>
                </a:solidFill>
                <a:latin typeface="Times New Roman" pitchFamily="18" charset="0"/>
              </a:defRPr>
            </a:lvl8pPr>
            <a:lvl9pPr marL="3886200" indent="-228600" eaLnBrk="0" fontAlgn="base" hangingPunct="0">
              <a:spcBef>
                <a:spcPts val="500"/>
              </a:spcBef>
              <a:spcAft>
                <a:spcPct val="0"/>
              </a:spcAft>
              <a:buSzPct val="100000"/>
              <a:buChar char="»"/>
              <a:defRPr sz="2000">
                <a:solidFill>
                  <a:srgbClr val="FFFFFF"/>
                </a:solidFill>
                <a:latin typeface="Times New Roman" pitchFamily="18" charset="0"/>
              </a:defRPr>
            </a:lvl9pPr>
          </a:lstStyle>
          <a:p>
            <a:pPr eaLnBrk="1" hangingPunct="1">
              <a:spcBef>
                <a:spcPct val="0"/>
              </a:spcBef>
              <a:buSzTx/>
              <a:buFontTx/>
              <a:buNone/>
            </a:pPr>
            <a:r>
              <a:rPr lang="en-US" altLang="en-US" sz="1400" dirty="0">
                <a:solidFill>
                  <a:schemeClr val="tx1"/>
                </a:solidFill>
                <a:latin typeface="Trebuchet MS" panose="020B0603020202020204" pitchFamily="34" charset="0"/>
              </a:rPr>
              <a:t>P=0.005</a:t>
            </a:r>
          </a:p>
        </p:txBody>
      </p:sp>
      <p:sp>
        <p:nvSpPr>
          <p:cNvPr id="81" name="TextBox 6"/>
          <p:cNvSpPr txBox="1">
            <a:spLocks noChangeArrowheads="1"/>
          </p:cNvSpPr>
          <p:nvPr/>
        </p:nvSpPr>
        <p:spPr bwMode="auto">
          <a:xfrm>
            <a:off x="16757564" y="13403051"/>
            <a:ext cx="8226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800"/>
              </a:spcBef>
              <a:buSzPct val="100000"/>
              <a:buChar char="•"/>
              <a:defRPr sz="3200">
                <a:solidFill>
                  <a:srgbClr val="FFFFFF"/>
                </a:solidFill>
                <a:latin typeface="Times New Roman" pitchFamily="18" charset="0"/>
              </a:defRPr>
            </a:lvl1pPr>
            <a:lvl2pPr marL="742950" indent="-285750" eaLnBrk="0" hangingPunct="0">
              <a:spcBef>
                <a:spcPts val="700"/>
              </a:spcBef>
              <a:buSzPct val="100000"/>
              <a:buChar char="–"/>
              <a:defRPr sz="2800">
                <a:solidFill>
                  <a:srgbClr val="FFFFFF"/>
                </a:solidFill>
                <a:latin typeface="Times New Roman" pitchFamily="18" charset="0"/>
              </a:defRPr>
            </a:lvl2pPr>
            <a:lvl3pPr marL="1143000" indent="-228600" eaLnBrk="0" hangingPunct="0">
              <a:spcBef>
                <a:spcPts val="600"/>
              </a:spcBef>
              <a:buSzPct val="100000"/>
              <a:buChar char="•"/>
              <a:defRPr sz="2400">
                <a:solidFill>
                  <a:srgbClr val="FFFFFF"/>
                </a:solidFill>
                <a:latin typeface="Times New Roman" pitchFamily="18" charset="0"/>
              </a:defRPr>
            </a:lvl3pPr>
            <a:lvl4pPr marL="1600200" indent="-228600" eaLnBrk="0" hangingPunct="0">
              <a:spcBef>
                <a:spcPts val="500"/>
              </a:spcBef>
              <a:buSzPct val="100000"/>
              <a:buChar char="–"/>
              <a:defRPr sz="2000">
                <a:solidFill>
                  <a:srgbClr val="FFFFFF"/>
                </a:solidFill>
                <a:latin typeface="Times New Roman" pitchFamily="18" charset="0"/>
              </a:defRPr>
            </a:lvl4pPr>
            <a:lvl5pPr marL="2057400" indent="-228600" eaLnBrk="0" hangingPunct="0">
              <a:spcBef>
                <a:spcPts val="500"/>
              </a:spcBef>
              <a:buSzPct val="100000"/>
              <a:buChar char="»"/>
              <a:defRPr sz="2000">
                <a:solidFill>
                  <a:srgbClr val="FFFFFF"/>
                </a:solidFill>
                <a:latin typeface="Times New Roman" pitchFamily="18" charset="0"/>
              </a:defRPr>
            </a:lvl5pPr>
            <a:lvl6pPr marL="2514600" indent="-228600" eaLnBrk="0" fontAlgn="base" hangingPunct="0">
              <a:spcBef>
                <a:spcPts val="500"/>
              </a:spcBef>
              <a:spcAft>
                <a:spcPct val="0"/>
              </a:spcAft>
              <a:buSzPct val="100000"/>
              <a:buChar char="»"/>
              <a:defRPr sz="2000">
                <a:solidFill>
                  <a:srgbClr val="FFFFFF"/>
                </a:solidFill>
                <a:latin typeface="Times New Roman" pitchFamily="18" charset="0"/>
              </a:defRPr>
            </a:lvl6pPr>
            <a:lvl7pPr marL="2971800" indent="-228600" eaLnBrk="0" fontAlgn="base" hangingPunct="0">
              <a:spcBef>
                <a:spcPts val="500"/>
              </a:spcBef>
              <a:spcAft>
                <a:spcPct val="0"/>
              </a:spcAft>
              <a:buSzPct val="100000"/>
              <a:buChar char="»"/>
              <a:defRPr sz="2000">
                <a:solidFill>
                  <a:srgbClr val="FFFFFF"/>
                </a:solidFill>
                <a:latin typeface="Times New Roman" pitchFamily="18" charset="0"/>
              </a:defRPr>
            </a:lvl7pPr>
            <a:lvl8pPr marL="3429000" indent="-228600" eaLnBrk="0" fontAlgn="base" hangingPunct="0">
              <a:spcBef>
                <a:spcPts val="500"/>
              </a:spcBef>
              <a:spcAft>
                <a:spcPct val="0"/>
              </a:spcAft>
              <a:buSzPct val="100000"/>
              <a:buChar char="»"/>
              <a:defRPr sz="2000">
                <a:solidFill>
                  <a:srgbClr val="FFFFFF"/>
                </a:solidFill>
                <a:latin typeface="Times New Roman" pitchFamily="18" charset="0"/>
              </a:defRPr>
            </a:lvl8pPr>
            <a:lvl9pPr marL="3886200" indent="-228600" eaLnBrk="0" fontAlgn="base" hangingPunct="0">
              <a:spcBef>
                <a:spcPts val="500"/>
              </a:spcBef>
              <a:spcAft>
                <a:spcPct val="0"/>
              </a:spcAft>
              <a:buSzPct val="100000"/>
              <a:buChar char="»"/>
              <a:defRPr sz="2000">
                <a:solidFill>
                  <a:srgbClr val="FFFFFF"/>
                </a:solidFill>
                <a:latin typeface="Times New Roman" pitchFamily="18" charset="0"/>
              </a:defRPr>
            </a:lvl9pPr>
          </a:lstStyle>
          <a:p>
            <a:pPr eaLnBrk="1" hangingPunct="1">
              <a:spcBef>
                <a:spcPct val="0"/>
              </a:spcBef>
              <a:buSzTx/>
              <a:buFontTx/>
              <a:buNone/>
            </a:pPr>
            <a:r>
              <a:rPr lang="en-US" altLang="en-US" sz="1400" dirty="0">
                <a:solidFill>
                  <a:schemeClr val="tx1"/>
                </a:solidFill>
                <a:latin typeface="Trebuchet MS" panose="020B0603020202020204" pitchFamily="34" charset="0"/>
              </a:rPr>
              <a:t>P=0.038</a:t>
            </a:r>
          </a:p>
        </p:txBody>
      </p:sp>
      <p:sp>
        <p:nvSpPr>
          <p:cNvPr id="7" name="Rectangle 6"/>
          <p:cNvSpPr/>
          <p:nvPr/>
        </p:nvSpPr>
        <p:spPr>
          <a:xfrm>
            <a:off x="16757564" y="13599620"/>
            <a:ext cx="822661" cy="307777"/>
          </a:xfrm>
          <a:prstGeom prst="rect">
            <a:avLst/>
          </a:prstGeom>
        </p:spPr>
        <p:txBody>
          <a:bodyPr wrap="none">
            <a:spAutoFit/>
          </a:bodyPr>
          <a:lstStyle/>
          <a:p>
            <a:pPr>
              <a:spcBef>
                <a:spcPct val="0"/>
              </a:spcBef>
            </a:pPr>
            <a:r>
              <a:rPr lang="en-US" altLang="en-US" sz="1400" dirty="0">
                <a:latin typeface="Trebuchet MS" panose="020B0603020202020204" pitchFamily="34" charset="0"/>
              </a:rPr>
              <a:t>p=0.008</a:t>
            </a:r>
          </a:p>
        </p:txBody>
      </p:sp>
      <p:sp>
        <p:nvSpPr>
          <p:cNvPr id="83" name="TextBox 1"/>
          <p:cNvSpPr txBox="1">
            <a:spLocks noChangeArrowheads="1"/>
          </p:cNvSpPr>
          <p:nvPr/>
        </p:nvSpPr>
        <p:spPr bwMode="auto">
          <a:xfrm>
            <a:off x="16757564" y="13843884"/>
            <a:ext cx="8226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ts val="800"/>
              </a:spcBef>
              <a:buSzPct val="100000"/>
              <a:buChar char="•"/>
              <a:defRPr sz="3200">
                <a:solidFill>
                  <a:srgbClr val="FFFFFF"/>
                </a:solidFill>
                <a:latin typeface="Times New Roman" pitchFamily="18" charset="0"/>
              </a:defRPr>
            </a:lvl1pPr>
            <a:lvl2pPr marL="742950" indent="-285750" eaLnBrk="0" hangingPunct="0">
              <a:spcBef>
                <a:spcPts val="700"/>
              </a:spcBef>
              <a:buSzPct val="100000"/>
              <a:buChar char="–"/>
              <a:defRPr sz="2800">
                <a:solidFill>
                  <a:srgbClr val="FFFFFF"/>
                </a:solidFill>
                <a:latin typeface="Times New Roman" pitchFamily="18" charset="0"/>
              </a:defRPr>
            </a:lvl2pPr>
            <a:lvl3pPr marL="1143000" indent="-228600" eaLnBrk="0" hangingPunct="0">
              <a:spcBef>
                <a:spcPts val="600"/>
              </a:spcBef>
              <a:buSzPct val="100000"/>
              <a:buChar char="•"/>
              <a:defRPr sz="2400">
                <a:solidFill>
                  <a:srgbClr val="FFFFFF"/>
                </a:solidFill>
                <a:latin typeface="Times New Roman" pitchFamily="18" charset="0"/>
              </a:defRPr>
            </a:lvl3pPr>
            <a:lvl4pPr marL="1600200" indent="-228600" eaLnBrk="0" hangingPunct="0">
              <a:spcBef>
                <a:spcPts val="500"/>
              </a:spcBef>
              <a:buSzPct val="100000"/>
              <a:buChar char="–"/>
              <a:defRPr sz="2000">
                <a:solidFill>
                  <a:srgbClr val="FFFFFF"/>
                </a:solidFill>
                <a:latin typeface="Times New Roman" pitchFamily="18" charset="0"/>
              </a:defRPr>
            </a:lvl4pPr>
            <a:lvl5pPr marL="2057400" indent="-228600" eaLnBrk="0" hangingPunct="0">
              <a:spcBef>
                <a:spcPts val="500"/>
              </a:spcBef>
              <a:buSzPct val="100000"/>
              <a:buChar char="»"/>
              <a:defRPr sz="2000">
                <a:solidFill>
                  <a:srgbClr val="FFFFFF"/>
                </a:solidFill>
                <a:latin typeface="Times New Roman" pitchFamily="18" charset="0"/>
              </a:defRPr>
            </a:lvl5pPr>
            <a:lvl6pPr marL="2514600" indent="-228600" eaLnBrk="0" fontAlgn="base" hangingPunct="0">
              <a:spcBef>
                <a:spcPts val="500"/>
              </a:spcBef>
              <a:spcAft>
                <a:spcPct val="0"/>
              </a:spcAft>
              <a:buSzPct val="100000"/>
              <a:buChar char="»"/>
              <a:defRPr sz="2000">
                <a:solidFill>
                  <a:srgbClr val="FFFFFF"/>
                </a:solidFill>
                <a:latin typeface="Times New Roman" pitchFamily="18" charset="0"/>
              </a:defRPr>
            </a:lvl6pPr>
            <a:lvl7pPr marL="2971800" indent="-228600" eaLnBrk="0" fontAlgn="base" hangingPunct="0">
              <a:spcBef>
                <a:spcPts val="500"/>
              </a:spcBef>
              <a:spcAft>
                <a:spcPct val="0"/>
              </a:spcAft>
              <a:buSzPct val="100000"/>
              <a:buChar char="»"/>
              <a:defRPr sz="2000">
                <a:solidFill>
                  <a:srgbClr val="FFFFFF"/>
                </a:solidFill>
                <a:latin typeface="Times New Roman" pitchFamily="18" charset="0"/>
              </a:defRPr>
            </a:lvl7pPr>
            <a:lvl8pPr marL="3429000" indent="-228600" eaLnBrk="0" fontAlgn="base" hangingPunct="0">
              <a:spcBef>
                <a:spcPts val="500"/>
              </a:spcBef>
              <a:spcAft>
                <a:spcPct val="0"/>
              </a:spcAft>
              <a:buSzPct val="100000"/>
              <a:buChar char="»"/>
              <a:defRPr sz="2000">
                <a:solidFill>
                  <a:srgbClr val="FFFFFF"/>
                </a:solidFill>
                <a:latin typeface="Times New Roman" pitchFamily="18" charset="0"/>
              </a:defRPr>
            </a:lvl8pPr>
            <a:lvl9pPr marL="3886200" indent="-228600" eaLnBrk="0" fontAlgn="base" hangingPunct="0">
              <a:spcBef>
                <a:spcPts val="500"/>
              </a:spcBef>
              <a:spcAft>
                <a:spcPct val="0"/>
              </a:spcAft>
              <a:buSzPct val="100000"/>
              <a:buChar char="»"/>
              <a:defRPr sz="2000">
                <a:solidFill>
                  <a:srgbClr val="FFFFFF"/>
                </a:solidFill>
                <a:latin typeface="Times New Roman" pitchFamily="18" charset="0"/>
              </a:defRPr>
            </a:lvl9pPr>
          </a:lstStyle>
          <a:p>
            <a:pPr eaLnBrk="1" hangingPunct="1">
              <a:spcBef>
                <a:spcPct val="0"/>
              </a:spcBef>
              <a:buSzTx/>
              <a:buFontTx/>
              <a:buNone/>
            </a:pPr>
            <a:r>
              <a:rPr lang="en-US" altLang="en-US" sz="1400" dirty="0">
                <a:solidFill>
                  <a:schemeClr val="tx1"/>
                </a:solidFill>
                <a:latin typeface="Trebuchet MS" panose="020B0603020202020204" pitchFamily="34" charset="0"/>
              </a:rPr>
              <a:t>P=0.007</a:t>
            </a:r>
          </a:p>
        </p:txBody>
      </p:sp>
    </p:spTree>
    <p:extLst>
      <p:ext uri="{BB962C8B-B14F-4D97-AF65-F5344CB8AC3E}">
        <p14:creationId xmlns:p14="http://schemas.microsoft.com/office/powerpoint/2010/main" val="341731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12339</TotalTime>
  <Words>972</Words>
  <Application>Microsoft Office PowerPoint</Application>
  <PresentationFormat>Custom</PresentationFormat>
  <Paragraphs>37</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Lawrence Willis</cp:lastModifiedBy>
  <cp:revision>49</cp:revision>
  <dcterms:created xsi:type="dcterms:W3CDTF">2012-02-06T18:46:22Z</dcterms:created>
  <dcterms:modified xsi:type="dcterms:W3CDTF">2016-03-01T19:40:07Z</dcterms:modified>
</cp:coreProperties>
</file>